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Arkusz_programu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Średnie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Oszczędne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6180248"/>
        <c:axId val="256179464"/>
        <c:axId val="0"/>
      </c:bar3DChart>
      <c:catAx>
        <c:axId val="256180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56179464"/>
        <c:crosses val="autoZero"/>
        <c:auto val="1"/>
        <c:lblAlgn val="ctr"/>
        <c:lblOffset val="100"/>
        <c:noMultiLvlLbl val="0"/>
      </c:catAx>
      <c:valAx>
        <c:axId val="256179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56180248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Minimalne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Średnie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Maksymalne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6178288"/>
        <c:axId val="256180640"/>
      </c:lineChart>
      <c:catAx>
        <c:axId val="256178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56180640"/>
        <c:crosses val="autoZero"/>
        <c:auto val="1"/>
        <c:lblAlgn val="ctr"/>
        <c:lblOffset val="100"/>
        <c:noMultiLvlLbl val="0"/>
      </c:catAx>
      <c:valAx>
        <c:axId val="256180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5617828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pl-PL" smtClean="0"/>
            <a:t>Chmury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B7A91A18-E496-42A3-8008-DCEE7EC2F478}">
      <dgm:prSet/>
      <dgm:spPr/>
      <dgm:t>
        <a:bodyPr/>
        <a:lstStyle/>
        <a:p>
          <a:r>
            <a:rPr lang="pl-PL" dirty="0" smtClean="0"/>
            <a:t>Kondensacja i osadzanie</a:t>
          </a:r>
        </a:p>
      </dgm:t>
    </dgm:pt>
    <dgm:pt modelId="{D059FECB-290C-4847-B8CB-7BC0D14ADC4A}" type="parTrans" cxnId="{EA7C529A-6BF3-45A1-8D9E-86560D45C5D2}">
      <dgm:prSet/>
      <dgm:spPr/>
      <dgm:t>
        <a:bodyPr/>
        <a:lstStyle/>
        <a:p>
          <a:endParaRPr lang="pl-PL"/>
        </a:p>
      </dgm:t>
    </dgm:pt>
    <dgm:pt modelId="{8F4560D6-429A-416E-89DA-A92223F40FE8}" type="sibTrans" cxnId="{EA7C529A-6BF3-45A1-8D9E-86560D45C5D2}">
      <dgm:prSet/>
      <dgm:spPr/>
      <dgm:t>
        <a:bodyPr/>
        <a:lstStyle/>
        <a:p>
          <a:endParaRPr lang="pl-PL"/>
        </a:p>
      </dgm:t>
    </dgm:pt>
    <dgm:pt modelId="{0D42AE48-B715-47AA-8897-E69E2C9A79AE}">
      <dgm:prSet/>
      <dgm:spPr/>
      <dgm:t>
        <a:bodyPr/>
        <a:lstStyle/>
        <a:p>
          <a:r>
            <a:rPr lang="pl-PL" dirty="0" smtClean="0"/>
            <a:t>Spływanie i przesączanie</a:t>
          </a:r>
        </a:p>
      </dgm:t>
    </dgm:pt>
    <dgm:pt modelId="{A387CCB3-F7CA-49FB-897D-91AB1267F5A6}" type="parTrans" cxnId="{E0C2F560-D65C-4ED9-8F93-01E807466EFF}">
      <dgm:prSet/>
      <dgm:spPr/>
      <dgm:t>
        <a:bodyPr/>
        <a:lstStyle/>
        <a:p>
          <a:endParaRPr lang="pl-PL"/>
        </a:p>
      </dgm:t>
    </dgm:pt>
    <dgm:pt modelId="{D1D97194-C74E-48EC-A225-98CBFDF2FFBD}" type="sibTrans" cxnId="{E0C2F560-D65C-4ED9-8F93-01E807466EFF}">
      <dgm:prSet/>
      <dgm:spPr/>
      <dgm:t>
        <a:bodyPr/>
        <a:lstStyle/>
        <a:p>
          <a:endParaRPr lang="pl-PL"/>
        </a:p>
      </dgm:t>
    </dgm:pt>
    <dgm:pt modelId="{3AB79E7E-9A20-40BD-B674-1F34C3549758}">
      <dgm:prSet/>
      <dgm:spPr/>
      <dgm:t>
        <a:bodyPr/>
        <a:lstStyle/>
        <a:p>
          <a:r>
            <a:rPr lang="pl-PL" dirty="0" smtClean="0"/>
            <a:t>Parowanie i transpiracja</a:t>
          </a:r>
        </a:p>
      </dgm:t>
    </dgm:pt>
    <dgm:pt modelId="{B9F48146-1C5D-41CD-9F78-9992A4F801C8}" type="parTrans" cxnId="{A14F6ED5-C362-45CC-AC19-1719FC0ADC14}">
      <dgm:prSet/>
      <dgm:spPr/>
      <dgm:t>
        <a:bodyPr/>
        <a:lstStyle/>
        <a:p>
          <a:endParaRPr lang="pl-PL"/>
        </a:p>
      </dgm:t>
    </dgm:pt>
    <dgm:pt modelId="{77CC26D8-7048-4851-B8E9-5C0F4DA5311C}" type="sibTrans" cxnId="{A14F6ED5-C362-45CC-AC19-1719FC0ADC14}">
      <dgm:prSet/>
      <dgm:spPr/>
      <dgm:t>
        <a:bodyPr/>
        <a:lstStyle/>
        <a:p>
          <a:endParaRPr lang="pl-PL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B14C8F2F-B0FB-4F69-8486-2DE5499BC786}" type="pres">
      <dgm:prSet presAssocID="{B7A91A18-E496-42A3-8008-DCEE7EC2F47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1737069-F4A8-4720-A563-FF58C05BF49D}" type="pres">
      <dgm:prSet presAssocID="{8F4560D6-429A-416E-89DA-A92223F40FE8}" presName="sibTrans" presStyleLbl="sibTrans2D1" presStyleIdx="1" presStyleCnt="4"/>
      <dgm:spPr/>
      <dgm:t>
        <a:bodyPr/>
        <a:lstStyle/>
        <a:p>
          <a:endParaRPr lang="pl-PL"/>
        </a:p>
      </dgm:t>
    </dgm:pt>
    <dgm:pt modelId="{7CFCE84B-7E8C-4CE1-947C-336BEC9DDBF6}" type="pres">
      <dgm:prSet presAssocID="{8F4560D6-429A-416E-89DA-A92223F40FE8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FFD1ABF4-618C-4AA3-A954-DBEA6657DB93}" type="pres">
      <dgm:prSet presAssocID="{0D42AE48-B715-47AA-8897-E69E2C9A79A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06E4EB9-A320-43D4-8D5D-41FEAA182A28}" type="pres">
      <dgm:prSet presAssocID="{D1D97194-C74E-48EC-A225-98CBFDF2FFBD}" presName="sibTrans" presStyleLbl="sibTrans2D1" presStyleIdx="2" presStyleCnt="4"/>
      <dgm:spPr/>
      <dgm:t>
        <a:bodyPr/>
        <a:lstStyle/>
        <a:p>
          <a:endParaRPr lang="pl-PL"/>
        </a:p>
      </dgm:t>
    </dgm:pt>
    <dgm:pt modelId="{D747ED94-A99B-4F48-B1E6-0474B18D1A2B}" type="pres">
      <dgm:prSet presAssocID="{D1D97194-C74E-48EC-A225-98CBFDF2FFBD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935F06F4-7DFC-40FD-83E0-5CD6102FB37A}" type="pres">
      <dgm:prSet presAssocID="{3AB79E7E-9A20-40BD-B674-1F34C354975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5799905-63ED-4C1A-B83E-0E8F6964BB56}" type="pres">
      <dgm:prSet presAssocID="{77CC26D8-7048-4851-B8E9-5C0F4DA5311C}" presName="sibTrans" presStyleLbl="sibTrans2D1" presStyleIdx="3" presStyleCnt="4"/>
      <dgm:spPr/>
      <dgm:t>
        <a:bodyPr/>
        <a:lstStyle/>
        <a:p>
          <a:endParaRPr lang="pl-PL"/>
        </a:p>
      </dgm:t>
    </dgm:pt>
    <dgm:pt modelId="{23DC18AD-0B42-4BC8-A061-7A3E6BA79F98}" type="pres">
      <dgm:prSet presAssocID="{77CC26D8-7048-4851-B8E9-5C0F4DA5311C}" presName="connectorText" presStyleLbl="sibTrans2D1" presStyleIdx="3" presStyleCnt="4"/>
      <dgm:spPr/>
      <dgm:t>
        <a:bodyPr/>
        <a:lstStyle/>
        <a:p>
          <a:endParaRPr lang="pl-PL"/>
        </a:p>
      </dgm:t>
    </dgm:pt>
  </dgm:ptLst>
  <dgm:cxnLst>
    <dgm:cxn modelId="{2F165822-7387-497C-B9DB-3EE9303B39DC}" type="presOf" srcId="{77CC26D8-7048-4851-B8E9-5C0F4DA5311C}" destId="{23DC18AD-0B42-4BC8-A061-7A3E6BA79F98}" srcOrd="1" destOrd="0" presId="urn:microsoft.com/office/officeart/2005/8/layout/cycle2"/>
    <dgm:cxn modelId="{07591AE3-D134-4689-B77A-360ED1B49804}" type="presOf" srcId="{B7A91A18-E496-42A3-8008-DCEE7EC2F478}" destId="{B14C8F2F-B0FB-4F69-8486-2DE5499BC786}" srcOrd="0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737820FA-C85A-499F-BD8C-3D174A47DFDB}" type="presOf" srcId="{D1D97194-C74E-48EC-A225-98CBFDF2FFBD}" destId="{206E4EB9-A320-43D4-8D5D-41FEAA182A28}" srcOrd="0" destOrd="0" presId="urn:microsoft.com/office/officeart/2005/8/layout/cycle2"/>
    <dgm:cxn modelId="{ABC18056-A213-4A1F-9BF3-14F2086FB92F}" type="presOf" srcId="{3AB79E7E-9A20-40BD-B674-1F34C3549758}" destId="{935F06F4-7DFC-40FD-83E0-5CD6102FB37A}" srcOrd="0" destOrd="0" presId="urn:microsoft.com/office/officeart/2005/8/layout/cycle2"/>
    <dgm:cxn modelId="{A88EB74B-6159-45C3-8633-48A4D32076D8}" type="presOf" srcId="{8F4560D6-429A-416E-89DA-A92223F40FE8}" destId="{7CFCE84B-7E8C-4CE1-947C-336BEC9DDBF6}" srcOrd="1" destOrd="0" presId="urn:microsoft.com/office/officeart/2005/8/layout/cycle2"/>
    <dgm:cxn modelId="{0672E8C2-B968-4CEA-891E-1D0BB326C8B1}" type="presOf" srcId="{77CC26D8-7048-4851-B8E9-5C0F4DA5311C}" destId="{35799905-63ED-4C1A-B83E-0E8F6964BB56}" srcOrd="0" destOrd="0" presId="urn:microsoft.com/office/officeart/2005/8/layout/cycle2"/>
    <dgm:cxn modelId="{E0C2F560-D65C-4ED9-8F93-01E807466EFF}" srcId="{04DF7816-1EAD-4FA3-BAE6-16649A7D2E80}" destId="{0D42AE48-B715-47AA-8897-E69E2C9A79AE}" srcOrd="2" destOrd="0" parTransId="{A387CCB3-F7CA-49FB-897D-91AB1267F5A6}" sibTransId="{D1D97194-C74E-48EC-A225-98CBFDF2FFBD}"/>
    <dgm:cxn modelId="{A14F6ED5-C362-45CC-AC19-1719FC0ADC14}" srcId="{04DF7816-1EAD-4FA3-BAE6-16649A7D2E80}" destId="{3AB79E7E-9A20-40BD-B674-1F34C3549758}" srcOrd="3" destOrd="0" parTransId="{B9F48146-1C5D-41CD-9F78-9992A4F801C8}" sibTransId="{77CC26D8-7048-4851-B8E9-5C0F4DA5311C}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ADE033D6-7CF9-487F-ACF2-BB8A649404EA}" type="presOf" srcId="{D1D97194-C74E-48EC-A225-98CBFDF2FFBD}" destId="{D747ED94-A99B-4F48-B1E6-0474B18D1A2B}" srcOrd="1" destOrd="0" presId="urn:microsoft.com/office/officeart/2005/8/layout/cycle2"/>
    <dgm:cxn modelId="{7DEAD6A2-1D2E-430F-804F-511DD1E93FFE}" type="presOf" srcId="{0D42AE48-B715-47AA-8897-E69E2C9A79AE}" destId="{FFD1ABF4-618C-4AA3-A954-DBEA6657DB93}" srcOrd="0" destOrd="0" presId="urn:microsoft.com/office/officeart/2005/8/layout/cycle2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6F1DFE90-168D-4394-A11F-3C41AA121BF7}" type="presOf" srcId="{8F4560D6-429A-416E-89DA-A92223F40FE8}" destId="{D1737069-F4A8-4720-A563-FF58C05BF49D}" srcOrd="0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EA7C529A-6BF3-45A1-8D9E-86560D45C5D2}" srcId="{04DF7816-1EAD-4FA3-BAE6-16649A7D2E80}" destId="{B7A91A18-E496-42A3-8008-DCEE7EC2F478}" srcOrd="1" destOrd="0" parTransId="{D059FECB-290C-4847-B8CB-7BC0D14ADC4A}" sibTransId="{8F4560D6-429A-416E-89DA-A92223F40FE8}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4BBB69AD-498B-4DCF-8E20-27FB7F44A095}" type="presParOf" srcId="{FD6FC5C9-1209-493D-B612-5BC01209566E}" destId="{B14C8F2F-B0FB-4F69-8486-2DE5499BC786}" srcOrd="2" destOrd="0" presId="urn:microsoft.com/office/officeart/2005/8/layout/cycle2"/>
    <dgm:cxn modelId="{1D6AB608-E9C3-4271-9F7D-F5D4A6C31F9A}" type="presParOf" srcId="{FD6FC5C9-1209-493D-B612-5BC01209566E}" destId="{D1737069-F4A8-4720-A563-FF58C05BF49D}" srcOrd="3" destOrd="0" presId="urn:microsoft.com/office/officeart/2005/8/layout/cycle2"/>
    <dgm:cxn modelId="{2C1E4F05-41E3-4784-95DE-E26E6B63AA3A}" type="presParOf" srcId="{D1737069-F4A8-4720-A563-FF58C05BF49D}" destId="{7CFCE84B-7E8C-4CE1-947C-336BEC9DDBF6}" srcOrd="0" destOrd="0" presId="urn:microsoft.com/office/officeart/2005/8/layout/cycle2"/>
    <dgm:cxn modelId="{4F6E0000-1098-4527-BC84-595E61318E23}" type="presParOf" srcId="{FD6FC5C9-1209-493D-B612-5BC01209566E}" destId="{FFD1ABF4-618C-4AA3-A954-DBEA6657DB93}" srcOrd="4" destOrd="0" presId="urn:microsoft.com/office/officeart/2005/8/layout/cycle2"/>
    <dgm:cxn modelId="{543E81D7-07BA-47EA-8D3A-2DFF3C98A89D}" type="presParOf" srcId="{FD6FC5C9-1209-493D-B612-5BC01209566E}" destId="{206E4EB9-A320-43D4-8D5D-41FEAA182A28}" srcOrd="5" destOrd="0" presId="urn:microsoft.com/office/officeart/2005/8/layout/cycle2"/>
    <dgm:cxn modelId="{935FA6E1-BC3F-4A11-A40F-9B0E0A5ABE91}" type="presParOf" srcId="{206E4EB9-A320-43D4-8D5D-41FEAA182A28}" destId="{D747ED94-A99B-4F48-B1E6-0474B18D1A2B}" srcOrd="0" destOrd="0" presId="urn:microsoft.com/office/officeart/2005/8/layout/cycle2"/>
    <dgm:cxn modelId="{623F2C8C-1CB8-4D67-96B3-F436ABFD951A}" type="presParOf" srcId="{FD6FC5C9-1209-493D-B612-5BC01209566E}" destId="{935F06F4-7DFC-40FD-83E0-5CD6102FB37A}" srcOrd="6" destOrd="0" presId="urn:microsoft.com/office/officeart/2005/8/layout/cycle2"/>
    <dgm:cxn modelId="{422A4187-D956-4F2D-84A3-74EB28BA59CB}" type="presParOf" srcId="{FD6FC5C9-1209-493D-B612-5BC01209566E}" destId="{35799905-63ED-4C1A-B83E-0E8F6964BB56}" srcOrd="7" destOrd="0" presId="urn:microsoft.com/office/officeart/2005/8/layout/cycle2"/>
    <dgm:cxn modelId="{F87ADCE7-6E93-4D19-A942-5E036B5F97B4}" type="presParOf" srcId="{35799905-63ED-4C1A-B83E-0E8F6964BB56}" destId="{23DC18AD-0B42-4BC8-A061-7A3E6BA79F9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0.57695</cdr:x>
      <cdr:y>0.0543</cdr:y>
    </cdr:from>
    <cdr:to>
      <cdr:x>0.97048</cdr:x>
      <cdr:y>0.14118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2" y="190500"/>
          <a:ext cx="2667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1000" dirty="0" smtClean="0">
              <a:solidFill>
                <a:srgbClr val="FF0000"/>
              </a:solidFill>
            </a:rPr>
            <a:t>Najgorętsze okresy trwają kilka dni</a:t>
          </a:r>
          <a:endParaRPr lang="en-US" sz="1000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25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0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Oszczędzanie wody </a:t>
            </a:r>
            <a:r>
              <a:rPr lang="pl-PL" smtClean="0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Ekonomiczne rozwiązania dla regionów podgórskich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 wschodzie stanu Washington roczne straty spowodowane ulewami wynoszą ponad 10 ton ziemi na jednym akrze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88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/>
                </a:solidFill>
              </a:rPr>
              <a:t>Źródło: </a:t>
            </a:r>
            <a:r>
              <a:rPr lang="pl-PL" sz="1200" i="1" dirty="0" smtClean="0">
                <a:solidFill>
                  <a:schemeClr val="accent1"/>
                </a:solidFill>
              </a:rPr>
              <a:t>Atlas of U.S. </a:t>
            </a:r>
            <a:r>
              <a:rPr lang="pl-PL" sz="1200" i="1" dirty="0" err="1" smtClean="0">
                <a:solidFill>
                  <a:schemeClr val="accent1"/>
                </a:solidFill>
              </a:rPr>
              <a:t>Environmental</a:t>
            </a:r>
            <a:r>
              <a:rPr lang="pl-PL" sz="1200" i="1" dirty="0" smtClean="0">
                <a:solidFill>
                  <a:schemeClr val="accent1"/>
                </a:solidFill>
              </a:rPr>
              <a:t> </a:t>
            </a:r>
            <a:r>
              <a:rPr lang="pl-PL" sz="1200" i="1" dirty="0" err="1" smtClean="0">
                <a:solidFill>
                  <a:schemeClr val="accent1"/>
                </a:solidFill>
              </a:rPr>
              <a:t>Issues</a:t>
            </a:r>
            <a:r>
              <a:rPr lang="pl-PL" sz="1200" dirty="0" smtClean="0">
                <a:solidFill>
                  <a:schemeClr val="accent1"/>
                </a:solidFill>
              </a:rPr>
              <a:t>, Mason &amp; Mason, 1990</a:t>
            </a:r>
            <a:endParaRPr lang="pl-PL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Tolerują zakresy temperatur</a:t>
            </a:r>
          </a:p>
          <a:p>
            <a:r>
              <a:rPr lang="pl-PL" dirty="0" smtClean="0"/>
              <a:t>Tolerują suszę</a:t>
            </a:r>
          </a:p>
          <a:p>
            <a:r>
              <a:rPr lang="pl-PL" dirty="0" smtClean="0"/>
              <a:t>Zapobieganie erozji</a:t>
            </a:r>
          </a:p>
          <a:p>
            <a:r>
              <a:rPr lang="pl-PL" dirty="0" smtClean="0"/>
              <a:t>Wspieranie naturalnego ekosystemu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Niewielkie wymagania pielęgnacyjne</a:t>
            </a:r>
          </a:p>
          <a:p>
            <a:r>
              <a:rPr lang="pl-PL" dirty="0" smtClean="0"/>
              <a:t>Odporność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Temperatury sezonowe</a:t>
            </a:r>
            <a:endParaRPr lang="pl-P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890252"/>
              </p:ext>
            </p:extLst>
          </p:nvPr>
        </p:nvGraphicFramePr>
        <p:xfrm>
          <a:off x="1066800" y="2667000"/>
          <a:ext cx="6777035" cy="212344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2209800"/>
                <a:gridCol w="1143000"/>
                <a:gridCol w="1143000"/>
                <a:gridCol w="1143000"/>
                <a:gridCol w="1138235"/>
              </a:tblGrid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Temperatury sezonowe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Zima</a:t>
                      </a:r>
                      <a:r>
                        <a:rPr lang="pl-PL" noProof="0" dirty="0" smtClean="0">
                          <a:sym typeface="Wingdings"/>
                        </a:rPr>
                        <a:t>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Wiosna</a:t>
                      </a:r>
                      <a:r>
                        <a:rPr lang="pl-PL" sz="1800" noProof="0" dirty="0" smtClean="0">
                          <a:sym typeface="Webdings"/>
                        </a:rPr>
                        <a:t>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Lato</a:t>
                      </a:r>
                      <a:r>
                        <a:rPr lang="pl-PL" baseline="0" noProof="0" dirty="0" smtClean="0">
                          <a:sym typeface="Wingdings"/>
                        </a:rPr>
                        <a:t>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Jesień</a:t>
                      </a:r>
                      <a:r>
                        <a:rPr lang="pl-PL" noProof="0" dirty="0" smtClean="0">
                          <a:sym typeface="Webdings"/>
                        </a:rPr>
                        <a:t>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Minimalne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18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41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73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43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Średnie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29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57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54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Maksymalne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40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72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105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65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  <p:sp>
        <p:nvSpPr>
          <p:cNvPr id="3" name="TextBox 2"/>
          <p:cNvSpPr txBox="1"/>
          <p:nvPr/>
        </p:nvSpPr>
        <p:spPr>
          <a:xfrm>
            <a:off x="4162567" y="29956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6800" y="5791200"/>
                <a:ext cx="5026697" cy="485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dirty="0" smtClean="0">
                    <a:solidFill>
                      <a:schemeClr val="accent1"/>
                    </a:solidFill>
                  </a:rPr>
                  <a:t>Aby wyrazić w stopniach Celsjusza: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𝐹</m:t>
                        </m:r>
                        <m:r>
                          <a:rPr lang="pl-PL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−32</m:t>
                        </m:r>
                      </m:num>
                      <m:den>
                        <m:r>
                          <a:rPr lang="pl-PL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pl-PL" dirty="0" smtClean="0">
                    <a:solidFill>
                      <a:schemeClr val="accent1"/>
                    </a:solidFill>
                  </a:rPr>
                  <a:t> x 5</a:t>
                </a:r>
                <a:endParaRPr lang="pl-PL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791200"/>
                <a:ext cx="5026697" cy="485646"/>
              </a:xfrm>
              <a:prstGeom prst="rect">
                <a:avLst/>
              </a:prstGeom>
              <a:blipFill rotWithShape="0">
                <a:blip r:embed="rId2"/>
                <a:stretch>
                  <a:fillRect l="-970" b="-5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Temperatury miesięczne</a:t>
            </a:r>
            <a:endParaRPr lang="pl-P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1154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860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7030A0"/>
                </a:solidFill>
              </a:rPr>
              <a:t>Zdjęcia dzięki uprzejmości </a:t>
            </a:r>
            <a:r>
              <a:rPr lang="pl-PL" sz="1200" dirty="0" err="1" smtClean="0">
                <a:solidFill>
                  <a:srgbClr val="7030A0"/>
                </a:solidFill>
              </a:rPr>
              <a:t>Rugged</a:t>
            </a:r>
            <a:r>
              <a:rPr lang="pl-PL" sz="1200" dirty="0" smtClean="0">
                <a:solidFill>
                  <a:srgbClr val="7030A0"/>
                </a:solidFill>
              </a:rPr>
              <a:t> Country </a:t>
            </a:r>
            <a:r>
              <a:rPr lang="pl-PL" sz="1200" dirty="0" err="1" smtClean="0">
                <a:solidFill>
                  <a:srgbClr val="7030A0"/>
                </a:solidFill>
              </a:rPr>
              <a:t>Plants</a:t>
            </a:r>
            <a:endParaRPr lang="pl-PL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Wysokie temperatury</a:t>
            </a:r>
          </a:p>
          <a:p>
            <a:r>
              <a:rPr lang="pl-PL" dirty="0" smtClean="0"/>
              <a:t>Niskie temperatury</a:t>
            </a:r>
          </a:p>
          <a:p>
            <a:r>
              <a:rPr lang="pl-PL" dirty="0" smtClean="0"/>
              <a:t>Krótsze okresy wegetacji</a:t>
            </a:r>
          </a:p>
          <a:p>
            <a:r>
              <a:rPr lang="pl-PL" dirty="0" smtClean="0"/>
              <a:t>Wysuszające wiatry</a:t>
            </a:r>
          </a:p>
          <a:p>
            <a:r>
              <a:rPr lang="pl-PL" dirty="0" smtClean="0"/>
              <a:t>Powodzie/susze</a:t>
            </a:r>
          </a:p>
          <a:p>
            <a:r>
              <a:rPr lang="pl-PL" dirty="0" smtClean="0"/>
              <a:t>Gleba niskiej jakości</a:t>
            </a:r>
          </a:p>
          <a:p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</a:p>
          <a:p>
            <a:r>
              <a:rPr lang="pl-PL" dirty="0" smtClean="0"/>
              <a:t>Stosowanie roślin odpornych na suszę</a:t>
            </a:r>
          </a:p>
          <a:p>
            <a:r>
              <a:rPr lang="pl-PL" dirty="0" smtClean="0"/>
              <a:t>Zasilanie gleby</a:t>
            </a:r>
          </a:p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</a:p>
          <a:p>
            <a:pPr lvl="1"/>
            <a:r>
              <a:rPr lang="pl-PL" dirty="0" smtClean="0"/>
              <a:t>Płoty</a:t>
            </a:r>
          </a:p>
          <a:p>
            <a:pPr lvl="1"/>
            <a:r>
              <a:rPr lang="pl-PL" dirty="0" smtClean="0"/>
              <a:t>Ściany</a:t>
            </a:r>
            <a:endParaRPr lang="pl-PL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</a:p>
          <a:p>
            <a:pPr lvl="1"/>
            <a:r>
              <a:rPr lang="pl-PL" dirty="0" smtClean="0"/>
              <a:t>Drzewa</a:t>
            </a:r>
          </a:p>
          <a:p>
            <a:pPr lvl="1"/>
            <a:r>
              <a:rPr lang="pl-PL" dirty="0" smtClean="0"/>
              <a:t>Żywopłoty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Cykl wodny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862155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Zużycie wody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837112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Sadzenie roślin zatrzymujących wodę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21, 2012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Use" id="{501800A8-7E60-4A00-B8E5-70BD0E59FC22}" vid="{7180E289-F48F-4044-9DE8-FC571A16E6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6219D634-5DDF-468B-ACAB-41FD4D711C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79E6987-0B29-4FF4-B752-EB8BE4EE85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FFF187-1E05-480D-82CA-A96EADD16D55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WaterUse</Template>
  <TotalTime>37</TotalTime>
  <Words>235</Words>
  <Application>Microsoft Office PowerPoint</Application>
  <PresentationFormat>Pokaz na ekranie (4:3)</PresentationFormat>
  <Paragraphs>87</Paragraphs>
  <Slides>15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2" baseType="lpstr">
      <vt:lpstr>Calibri</vt:lpstr>
      <vt:lpstr>Cambria Math</vt:lpstr>
      <vt:lpstr>Century Gothic</vt:lpstr>
      <vt:lpstr>Webdings</vt:lpstr>
      <vt:lpstr>Wingdings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Cykl wodny</vt:lpstr>
      <vt:lpstr>Zużycie wody</vt:lpstr>
      <vt:lpstr>Rośliny odporne na suszę</vt:lpstr>
      <vt:lpstr>Rośliny odporne na suszę</vt:lpstr>
      <vt:lpstr>Rośliny odporne na suszę</vt:lpstr>
      <vt:lpstr>Zasilanie gleby</vt:lpstr>
      <vt:lpstr>Rośliny rodzime</vt:lpstr>
      <vt:lpstr>Temperatury sezonowe</vt:lpstr>
      <vt:lpstr>Temperatury miesięczne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5</cp:revision>
  <dcterms:created xsi:type="dcterms:W3CDTF">2012-11-30T20:43:06Z</dcterms:created>
  <dcterms:modified xsi:type="dcterms:W3CDTF">2013-03-05T08:11:19Z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