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60"/>
  </p:normalViewPr>
  <p:slideViewPr>
    <p:cSldViewPr>
      <p:cViewPr varScale="1">
        <p:scale>
          <a:sx n="87" d="100"/>
          <a:sy n="87" d="100"/>
        </p:scale>
        <p:origin x="5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Średnie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Oszczędne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3250072"/>
        <c:axId val="243248112"/>
        <c:axId val="0"/>
      </c:bar3DChart>
      <c:catAx>
        <c:axId val="243250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43248112"/>
        <c:crosses val="autoZero"/>
        <c:auto val="1"/>
        <c:lblAlgn val="ctr"/>
        <c:lblOffset val="100"/>
        <c:noMultiLvlLbl val="0"/>
      </c:catAx>
      <c:valAx>
        <c:axId val="243248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43250072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Minimalne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Średnie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Maksymalne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Sty</c:v>
                </c:pt>
                <c:pt idx="1">
                  <c:v>Lut</c:v>
                </c:pt>
                <c:pt idx="2">
                  <c:v>Mar</c:v>
                </c:pt>
                <c:pt idx="3">
                  <c:v>Kwi</c:v>
                </c:pt>
                <c:pt idx="4">
                  <c:v>Maj</c:v>
                </c:pt>
                <c:pt idx="5">
                  <c:v>Cze</c:v>
                </c:pt>
                <c:pt idx="6">
                  <c:v>Lip</c:v>
                </c:pt>
                <c:pt idx="7">
                  <c:v>Sie </c:v>
                </c:pt>
                <c:pt idx="8">
                  <c:v>Wrz</c:v>
                </c:pt>
                <c:pt idx="9">
                  <c:v>Paź</c:v>
                </c:pt>
                <c:pt idx="10">
                  <c:v>Lis</c:v>
                </c:pt>
                <c:pt idx="11">
                  <c:v>Gru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3247720"/>
        <c:axId val="195111720"/>
      </c:lineChart>
      <c:catAx>
        <c:axId val="243247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5111720"/>
        <c:crosses val="autoZero"/>
        <c:auto val="1"/>
        <c:lblAlgn val="ctr"/>
        <c:lblOffset val="100"/>
        <c:noMultiLvlLbl val="0"/>
      </c:catAx>
      <c:valAx>
        <c:axId val="195111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32477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pl-PL" dirty="0" smtClean="0"/>
            <a:t>Chmury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CCD00A22-19B8-4A33-BBAD-4EB992687AF5}">
      <dgm:prSet/>
      <dgm:spPr/>
      <dgm:t>
        <a:bodyPr/>
        <a:lstStyle/>
        <a:p>
          <a:r>
            <a:rPr lang="pl-PL" dirty="0" smtClean="0"/>
            <a:t>Kondensacja i osadzanie</a:t>
          </a:r>
        </a:p>
      </dgm:t>
    </dgm:pt>
    <dgm:pt modelId="{D73B787F-A4B3-4883-A8D4-643C5D135370}" type="parTrans" cxnId="{7A937788-50D3-4D8B-86E9-8ED26126CB59}">
      <dgm:prSet/>
      <dgm:spPr/>
      <dgm:t>
        <a:bodyPr/>
        <a:lstStyle/>
        <a:p>
          <a:endParaRPr lang="pl-PL"/>
        </a:p>
      </dgm:t>
    </dgm:pt>
    <dgm:pt modelId="{67FF14F9-45E9-40C9-8278-EC4B2C6D62FD}" type="sibTrans" cxnId="{7A937788-50D3-4D8B-86E9-8ED26126CB59}">
      <dgm:prSet/>
      <dgm:spPr/>
      <dgm:t>
        <a:bodyPr/>
        <a:lstStyle/>
        <a:p>
          <a:endParaRPr lang="pl-PL"/>
        </a:p>
      </dgm:t>
    </dgm:pt>
    <dgm:pt modelId="{E97D241B-6271-44E1-9C49-4754DA251D64}">
      <dgm:prSet/>
      <dgm:spPr/>
      <dgm:t>
        <a:bodyPr/>
        <a:lstStyle/>
        <a:p>
          <a:r>
            <a:rPr lang="pl-PL" dirty="0" smtClean="0"/>
            <a:t>Spływanie i przesączanie</a:t>
          </a:r>
        </a:p>
      </dgm:t>
    </dgm:pt>
    <dgm:pt modelId="{CD7FE32B-6D19-48D1-8608-E22BFBE4304B}" type="parTrans" cxnId="{A21DF12E-C8FA-4A88-A0AC-9B1AA239DBF2}">
      <dgm:prSet/>
      <dgm:spPr/>
      <dgm:t>
        <a:bodyPr/>
        <a:lstStyle/>
        <a:p>
          <a:endParaRPr lang="pl-PL"/>
        </a:p>
      </dgm:t>
    </dgm:pt>
    <dgm:pt modelId="{9875C75E-AE52-4E86-A958-2058E0B93803}" type="sibTrans" cxnId="{A21DF12E-C8FA-4A88-A0AC-9B1AA239DBF2}">
      <dgm:prSet/>
      <dgm:spPr/>
      <dgm:t>
        <a:bodyPr/>
        <a:lstStyle/>
        <a:p>
          <a:endParaRPr lang="pl-PL"/>
        </a:p>
      </dgm:t>
    </dgm:pt>
    <dgm:pt modelId="{7B3AC8AC-5F5D-4C1C-9C7D-E979FEF8F6F9}">
      <dgm:prSet/>
      <dgm:spPr/>
      <dgm:t>
        <a:bodyPr/>
        <a:lstStyle/>
        <a:p>
          <a:r>
            <a:rPr lang="pl-PL" dirty="0" smtClean="0"/>
            <a:t>Parowanie i transpiracja</a:t>
          </a:r>
        </a:p>
      </dgm:t>
    </dgm:pt>
    <dgm:pt modelId="{BA86FA97-5556-4879-9F7D-A735848298C4}" type="parTrans" cxnId="{01878AC9-22F1-48CD-92A0-04D9AFDFFF7D}">
      <dgm:prSet/>
      <dgm:spPr/>
      <dgm:t>
        <a:bodyPr/>
        <a:lstStyle/>
        <a:p>
          <a:endParaRPr lang="pl-PL"/>
        </a:p>
      </dgm:t>
    </dgm:pt>
    <dgm:pt modelId="{231470E5-B02D-41C0-B231-BA9A36406C30}" type="sibTrans" cxnId="{01878AC9-22F1-48CD-92A0-04D9AFDFFF7D}">
      <dgm:prSet/>
      <dgm:spPr/>
      <dgm:t>
        <a:bodyPr/>
        <a:lstStyle/>
        <a:p>
          <a:endParaRPr lang="pl-PL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FB5D56D-8A9C-49A8-B2D3-6ABAF6B96304}" type="pres">
      <dgm:prSet presAssocID="{CCD00A22-19B8-4A33-BBAD-4EB992687AF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8E80D9D-2AAF-4C71-B28C-44CBE23FF733}" type="pres">
      <dgm:prSet presAssocID="{67FF14F9-45E9-40C9-8278-EC4B2C6D62FD}" presName="sibTrans" presStyleLbl="sibTrans2D1" presStyleIdx="1" presStyleCnt="4"/>
      <dgm:spPr/>
      <dgm:t>
        <a:bodyPr/>
        <a:lstStyle/>
        <a:p>
          <a:endParaRPr lang="pl-PL"/>
        </a:p>
      </dgm:t>
    </dgm:pt>
    <dgm:pt modelId="{A2CAA6F6-70D1-4C4D-B8FA-4983914E3AFF}" type="pres">
      <dgm:prSet presAssocID="{67FF14F9-45E9-40C9-8278-EC4B2C6D62FD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0EBB6F2F-FFF1-4CA5-BE5F-C95FC538B2A5}" type="pres">
      <dgm:prSet presAssocID="{E97D241B-6271-44E1-9C49-4754DA251D6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E061B96-8F30-419E-BCE7-2C8FE5F99BCB}" type="pres">
      <dgm:prSet presAssocID="{9875C75E-AE52-4E86-A958-2058E0B93803}" presName="sibTrans" presStyleLbl="sibTrans2D1" presStyleIdx="2" presStyleCnt="4"/>
      <dgm:spPr/>
      <dgm:t>
        <a:bodyPr/>
        <a:lstStyle/>
        <a:p>
          <a:endParaRPr lang="pl-PL"/>
        </a:p>
      </dgm:t>
    </dgm:pt>
    <dgm:pt modelId="{148E97B7-014B-43FC-93F3-F9A91AA27921}" type="pres">
      <dgm:prSet presAssocID="{9875C75E-AE52-4E86-A958-2058E0B93803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46B4FF7B-6F9D-4B35-8B3C-6E77BBB807B6}" type="pres">
      <dgm:prSet presAssocID="{7B3AC8AC-5F5D-4C1C-9C7D-E979FEF8F6F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F09AEB-9299-4094-BAC8-ECAE34EB4C4B}" type="pres">
      <dgm:prSet presAssocID="{231470E5-B02D-41C0-B231-BA9A36406C30}" presName="sibTrans" presStyleLbl="sibTrans2D1" presStyleIdx="3" presStyleCnt="4"/>
      <dgm:spPr/>
      <dgm:t>
        <a:bodyPr/>
        <a:lstStyle/>
        <a:p>
          <a:endParaRPr lang="pl-PL"/>
        </a:p>
      </dgm:t>
    </dgm:pt>
    <dgm:pt modelId="{14FCA7F5-D0DE-4B98-8113-224F0381EDB7}" type="pres">
      <dgm:prSet presAssocID="{231470E5-B02D-41C0-B231-BA9A36406C30}" presName="connectorText" presStyleLbl="sibTrans2D1" presStyleIdx="3" presStyleCnt="4"/>
      <dgm:spPr/>
      <dgm:t>
        <a:bodyPr/>
        <a:lstStyle/>
        <a:p>
          <a:endParaRPr lang="pl-PL"/>
        </a:p>
      </dgm:t>
    </dgm:pt>
  </dgm:ptLst>
  <dgm:cxnLst>
    <dgm:cxn modelId="{A21DF12E-C8FA-4A88-A0AC-9B1AA239DBF2}" srcId="{04DF7816-1EAD-4FA3-BAE6-16649A7D2E80}" destId="{E97D241B-6271-44E1-9C49-4754DA251D64}" srcOrd="2" destOrd="0" parTransId="{CD7FE32B-6D19-48D1-8608-E22BFBE4304B}" sibTransId="{9875C75E-AE52-4E86-A958-2058E0B93803}"/>
    <dgm:cxn modelId="{618D175F-3422-4BC3-8BA1-7D6628EFCBEF}" type="presOf" srcId="{231470E5-B02D-41C0-B231-BA9A36406C30}" destId="{14FCA7F5-D0DE-4B98-8113-224F0381EDB7}" srcOrd="1" destOrd="0" presId="urn:microsoft.com/office/officeart/2005/8/layout/cycle2"/>
    <dgm:cxn modelId="{1623A1FB-7462-42E8-B0EB-6D2977623DF9}" type="presOf" srcId="{7B3AC8AC-5F5D-4C1C-9C7D-E979FEF8F6F9}" destId="{46B4FF7B-6F9D-4B35-8B3C-6E77BBB807B6}" srcOrd="0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CE99C907-5E78-4642-AFC9-2B7EE9D04583}" type="presOf" srcId="{67FF14F9-45E9-40C9-8278-EC4B2C6D62FD}" destId="{A2CAA6F6-70D1-4C4D-B8FA-4983914E3AFF}" srcOrd="1" destOrd="0" presId="urn:microsoft.com/office/officeart/2005/8/layout/cycle2"/>
    <dgm:cxn modelId="{C20F19D9-FD76-4627-B74F-C032A66C3351}" type="presOf" srcId="{CCD00A22-19B8-4A33-BBAD-4EB992687AF5}" destId="{0FB5D56D-8A9C-49A8-B2D3-6ABAF6B96304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6DAAD78F-E701-44BC-BDCD-80A9AE60B732}" type="presOf" srcId="{9875C75E-AE52-4E86-A958-2058E0B93803}" destId="{AE061B96-8F30-419E-BCE7-2C8FE5F99BCB}" srcOrd="0" destOrd="0" presId="urn:microsoft.com/office/officeart/2005/8/layout/cycle2"/>
    <dgm:cxn modelId="{F89726C2-8728-4CB4-8F6B-28F946B19870}" type="presOf" srcId="{9875C75E-AE52-4E86-A958-2058E0B93803}" destId="{148E97B7-014B-43FC-93F3-F9A91AA27921}" srcOrd="1" destOrd="0" presId="urn:microsoft.com/office/officeart/2005/8/layout/cycle2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1B3D091D-89E1-46B1-BD95-6F1C3FF7B0CB}" type="presOf" srcId="{67FF14F9-45E9-40C9-8278-EC4B2C6D62FD}" destId="{08E80D9D-2AAF-4C71-B28C-44CBE23FF733}" srcOrd="0" destOrd="0" presId="urn:microsoft.com/office/officeart/2005/8/layout/cycle2"/>
    <dgm:cxn modelId="{01878AC9-22F1-48CD-92A0-04D9AFDFFF7D}" srcId="{04DF7816-1EAD-4FA3-BAE6-16649A7D2E80}" destId="{7B3AC8AC-5F5D-4C1C-9C7D-E979FEF8F6F9}" srcOrd="3" destOrd="0" parTransId="{BA86FA97-5556-4879-9F7D-A735848298C4}" sibTransId="{231470E5-B02D-41C0-B231-BA9A36406C30}"/>
    <dgm:cxn modelId="{7A937788-50D3-4D8B-86E9-8ED26126CB59}" srcId="{04DF7816-1EAD-4FA3-BAE6-16649A7D2E80}" destId="{CCD00A22-19B8-4A33-BBAD-4EB992687AF5}" srcOrd="1" destOrd="0" parTransId="{D73B787F-A4B3-4883-A8D4-643C5D135370}" sibTransId="{67FF14F9-45E9-40C9-8278-EC4B2C6D62FD}"/>
    <dgm:cxn modelId="{FA66019B-6F54-4C3E-960D-C6EB43552E69}" type="presOf" srcId="{231470E5-B02D-41C0-B231-BA9A36406C30}" destId="{C0F09AEB-9299-4094-BAC8-ECAE34EB4C4B}" srcOrd="0" destOrd="0" presId="urn:microsoft.com/office/officeart/2005/8/layout/cycle2"/>
    <dgm:cxn modelId="{901F2C5C-172F-4638-9733-A990FB2643F3}" type="presOf" srcId="{E97D241B-6271-44E1-9C49-4754DA251D64}" destId="{0EBB6F2F-FFF1-4CA5-BE5F-C95FC538B2A5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03BFD612-6A8A-417E-8FBE-9907AFF67150}" type="presParOf" srcId="{FD6FC5C9-1209-493D-B612-5BC01209566E}" destId="{0FB5D56D-8A9C-49A8-B2D3-6ABAF6B96304}" srcOrd="2" destOrd="0" presId="urn:microsoft.com/office/officeart/2005/8/layout/cycle2"/>
    <dgm:cxn modelId="{B528F11C-5192-4E19-B7BA-C76A51446A13}" type="presParOf" srcId="{FD6FC5C9-1209-493D-B612-5BC01209566E}" destId="{08E80D9D-2AAF-4C71-B28C-44CBE23FF733}" srcOrd="3" destOrd="0" presId="urn:microsoft.com/office/officeart/2005/8/layout/cycle2"/>
    <dgm:cxn modelId="{6AAADA5B-F327-4291-96D9-619EBB51B02F}" type="presParOf" srcId="{08E80D9D-2AAF-4C71-B28C-44CBE23FF733}" destId="{A2CAA6F6-70D1-4C4D-B8FA-4983914E3AFF}" srcOrd="0" destOrd="0" presId="urn:microsoft.com/office/officeart/2005/8/layout/cycle2"/>
    <dgm:cxn modelId="{8BE6E140-010A-4661-81C8-92370E87780D}" type="presParOf" srcId="{FD6FC5C9-1209-493D-B612-5BC01209566E}" destId="{0EBB6F2F-FFF1-4CA5-BE5F-C95FC538B2A5}" srcOrd="4" destOrd="0" presId="urn:microsoft.com/office/officeart/2005/8/layout/cycle2"/>
    <dgm:cxn modelId="{B88442E7-D95F-424C-90B1-BA87963A93A2}" type="presParOf" srcId="{FD6FC5C9-1209-493D-B612-5BC01209566E}" destId="{AE061B96-8F30-419E-BCE7-2C8FE5F99BCB}" srcOrd="5" destOrd="0" presId="urn:microsoft.com/office/officeart/2005/8/layout/cycle2"/>
    <dgm:cxn modelId="{459D691D-482D-4544-A54D-DE12B146D14E}" type="presParOf" srcId="{AE061B96-8F30-419E-BCE7-2C8FE5F99BCB}" destId="{148E97B7-014B-43FC-93F3-F9A91AA27921}" srcOrd="0" destOrd="0" presId="urn:microsoft.com/office/officeart/2005/8/layout/cycle2"/>
    <dgm:cxn modelId="{3CE1D328-1A28-40ED-978C-821AA4FD15AA}" type="presParOf" srcId="{FD6FC5C9-1209-493D-B612-5BC01209566E}" destId="{46B4FF7B-6F9D-4B35-8B3C-6E77BBB807B6}" srcOrd="6" destOrd="0" presId="urn:microsoft.com/office/officeart/2005/8/layout/cycle2"/>
    <dgm:cxn modelId="{38AE27F8-FB4F-408D-913F-F11E87584283}" type="presParOf" srcId="{FD6FC5C9-1209-493D-B612-5BC01209566E}" destId="{C0F09AEB-9299-4094-BAC8-ECAE34EB4C4B}" srcOrd="7" destOrd="0" presId="urn:microsoft.com/office/officeart/2005/8/layout/cycle2"/>
    <dgm:cxn modelId="{F942B2C1-E896-46BE-ACE3-93BD4909EB2A}" type="presParOf" srcId="{C0F09AEB-9299-4094-BAC8-ECAE34EB4C4B}" destId="{14FCA7F5-D0DE-4B98-8113-224F0381EDB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54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0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60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Oszczędzanie wody </a:t>
            </a:r>
            <a:r>
              <a:rPr lang="pl-PL" smtClean="0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Ekonomiczne rozwiązania dla regionów podgórskich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 wschodzie stanu Washington roczne straty spowodowane ulewami wynoszą ponad 10 ton ziemi na jednym akrze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88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/>
                </a:solidFill>
              </a:rPr>
              <a:t>Źródło: </a:t>
            </a:r>
            <a:r>
              <a:rPr lang="pl-PL" sz="1200" i="1" dirty="0" smtClean="0">
                <a:solidFill>
                  <a:schemeClr val="accent1"/>
                </a:solidFill>
              </a:rPr>
              <a:t>Atlas of U.S. </a:t>
            </a:r>
            <a:r>
              <a:rPr lang="pl-PL" sz="1200" i="1" dirty="0" err="1" smtClean="0">
                <a:solidFill>
                  <a:schemeClr val="accent1"/>
                </a:solidFill>
              </a:rPr>
              <a:t>Environmental</a:t>
            </a:r>
            <a:r>
              <a:rPr lang="pl-PL" sz="1200" i="1" dirty="0" smtClean="0">
                <a:solidFill>
                  <a:schemeClr val="accent1"/>
                </a:solidFill>
              </a:rPr>
              <a:t> </a:t>
            </a:r>
            <a:r>
              <a:rPr lang="pl-PL" sz="1200" i="1" dirty="0" err="1" smtClean="0">
                <a:solidFill>
                  <a:schemeClr val="accent1"/>
                </a:solidFill>
              </a:rPr>
              <a:t>Issues</a:t>
            </a:r>
            <a:r>
              <a:rPr lang="pl-PL" sz="1200" dirty="0" smtClean="0">
                <a:solidFill>
                  <a:schemeClr val="accent1"/>
                </a:solidFill>
              </a:rPr>
              <a:t>, Mason &amp; Mason, 1990</a:t>
            </a:r>
            <a:endParaRPr lang="pl-PL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Tolerują zakresy temperatur</a:t>
            </a:r>
          </a:p>
          <a:p>
            <a:r>
              <a:rPr lang="pl-PL" dirty="0" smtClean="0"/>
              <a:t>Tolerują suszę</a:t>
            </a:r>
          </a:p>
          <a:p>
            <a:r>
              <a:rPr lang="pl-PL" dirty="0" smtClean="0"/>
              <a:t>Zapobieganie erozji</a:t>
            </a:r>
          </a:p>
          <a:p>
            <a:r>
              <a:rPr lang="pl-PL" dirty="0" smtClean="0"/>
              <a:t>Wspieranie naturalnego ekosystemu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Niewielkie wymagania pielęgnacyjne</a:t>
            </a:r>
          </a:p>
          <a:p>
            <a:r>
              <a:rPr lang="pl-PL" dirty="0" smtClean="0"/>
              <a:t>Odporność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Temperatury sezonowe</a:t>
            </a:r>
            <a:endParaRPr lang="pl-P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186714"/>
              </p:ext>
            </p:extLst>
          </p:nvPr>
        </p:nvGraphicFramePr>
        <p:xfrm>
          <a:off x="1066800" y="2667000"/>
          <a:ext cx="6777035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981200"/>
                <a:gridCol w="1143000"/>
                <a:gridCol w="1295400"/>
                <a:gridCol w="1143000"/>
                <a:gridCol w="1214435"/>
              </a:tblGrid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Temperatury sezonowe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Zima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Wiosna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Lato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Jesień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Minimalne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18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41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73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43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Średnie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29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57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54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cap="none" spc="0" noProof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Maksymalne</a:t>
                      </a:r>
                      <a:endParaRPr lang="pl-PL" b="1" cap="none" spc="0" noProof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40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72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105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65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Temperatury miesięczne</a:t>
            </a:r>
            <a:endParaRPr lang="pl-P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2987639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860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7030A0"/>
                </a:solidFill>
              </a:rPr>
              <a:t>Zdjęcia dzięki uprzejmości </a:t>
            </a:r>
            <a:r>
              <a:rPr lang="pl-PL" sz="1200" dirty="0" err="1" smtClean="0">
                <a:solidFill>
                  <a:srgbClr val="7030A0"/>
                </a:solidFill>
              </a:rPr>
              <a:t>Rugged</a:t>
            </a:r>
            <a:r>
              <a:rPr lang="pl-PL" sz="1200" dirty="0" smtClean="0">
                <a:solidFill>
                  <a:srgbClr val="7030A0"/>
                </a:solidFill>
              </a:rPr>
              <a:t> Country </a:t>
            </a:r>
            <a:r>
              <a:rPr lang="pl-PL" sz="1200" dirty="0" err="1" smtClean="0">
                <a:solidFill>
                  <a:srgbClr val="7030A0"/>
                </a:solidFill>
              </a:rPr>
              <a:t>Plants</a:t>
            </a:r>
            <a:endParaRPr lang="pl-PL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Wysokie temperatury</a:t>
            </a:r>
          </a:p>
          <a:p>
            <a:r>
              <a:rPr lang="pl-PL" dirty="0" smtClean="0"/>
              <a:t>Niskie temperatury</a:t>
            </a:r>
          </a:p>
          <a:p>
            <a:r>
              <a:rPr lang="pl-PL" dirty="0" smtClean="0"/>
              <a:t>Krótsze okresy wegetacji</a:t>
            </a:r>
          </a:p>
          <a:p>
            <a:r>
              <a:rPr lang="pl-PL" dirty="0" smtClean="0"/>
              <a:t>Wysuszające wiatry</a:t>
            </a:r>
          </a:p>
          <a:p>
            <a:r>
              <a:rPr lang="pl-PL" dirty="0" smtClean="0"/>
              <a:t>Powodzie/susze</a:t>
            </a:r>
          </a:p>
          <a:p>
            <a:r>
              <a:rPr lang="pl-PL" dirty="0" smtClean="0"/>
              <a:t>Gleba niskiej jakości</a:t>
            </a:r>
          </a:p>
          <a:p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</a:p>
          <a:p>
            <a:r>
              <a:rPr lang="pl-PL" dirty="0" smtClean="0"/>
              <a:t>Stosowanie roślin odpornych na suszę</a:t>
            </a:r>
          </a:p>
          <a:p>
            <a:r>
              <a:rPr lang="pl-PL" dirty="0" smtClean="0"/>
              <a:t>Zasilanie gleby</a:t>
            </a:r>
          </a:p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</a:p>
          <a:p>
            <a:pPr lvl="1"/>
            <a:r>
              <a:rPr lang="pl-PL" dirty="0" smtClean="0"/>
              <a:t>Płoty</a:t>
            </a:r>
          </a:p>
          <a:p>
            <a:pPr lvl="1"/>
            <a:r>
              <a:rPr lang="pl-PL" dirty="0" smtClean="0"/>
              <a:t>Ściany</a:t>
            </a:r>
            <a:endParaRPr lang="pl-PL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</a:p>
          <a:p>
            <a:pPr lvl="1"/>
            <a:r>
              <a:rPr lang="pl-PL" dirty="0" smtClean="0"/>
              <a:t>Drzewa</a:t>
            </a:r>
          </a:p>
          <a:p>
            <a:pPr lvl="1"/>
            <a:r>
              <a:rPr lang="pl-PL" dirty="0" smtClean="0"/>
              <a:t>Żywopłoty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Cykl wodny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210109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Zużycie wody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584062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Sadzenie roślin zatrzymujących wodę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C" id="{E6513EB5-ACE9-441C-9B54-EB554F3821E0}" vid="{F37B9FE6-D22F-4ADA-98D9-33DB4C90E6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A7C25A-EED5-4B8C-BFD6-0D2B90E7D53D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6AF6551F-4DE7-493C-8DF6-46B391CBED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CE1921-A40C-44C3-BF9E-47FBD3C659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SavingWater</Template>
  <TotalTime>23</TotalTime>
  <Words>305</Words>
  <Application>Microsoft Office PowerPoint</Application>
  <PresentationFormat>Pokaz na ekranie (4:3)</PresentationFormat>
  <Paragraphs>114</Paragraphs>
  <Slides>15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9" baseType="lpstr">
      <vt:lpstr>Calibri</vt:lpstr>
      <vt:lpstr>Century Gothic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Cykl wodny</vt:lpstr>
      <vt:lpstr>Zużycie wody</vt:lpstr>
      <vt:lpstr>Rośliny odporne na suszę</vt:lpstr>
      <vt:lpstr>Rośliny odporne na suszę</vt:lpstr>
      <vt:lpstr>Rośliny odporne na suszę</vt:lpstr>
      <vt:lpstr>Zasilanie gleby</vt:lpstr>
      <vt:lpstr>Rośliny rodzime</vt:lpstr>
      <vt:lpstr>Temperatury sezonowe</vt:lpstr>
      <vt:lpstr>Temperatury miesięczne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6</cp:revision>
  <dcterms:created xsi:type="dcterms:W3CDTF">2012-11-20T23:45:35Z</dcterms:created>
  <dcterms:modified xsi:type="dcterms:W3CDTF">2013-03-05T08:06:39Z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