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4" r:id="rId13"/>
    <p:sldId id="262" r:id="rId14"/>
    <p:sldId id="263" r:id="rId15"/>
    <p:sldId id="265" r:id="rId16"/>
    <p:sldId id="269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94660"/>
  </p:normalViewPr>
  <p:slideViewPr>
    <p:cSldViewPr>
      <p:cViewPr varScale="1">
        <p:scale>
          <a:sx n="87" d="100"/>
          <a:sy n="87" d="100"/>
        </p:scale>
        <p:origin x="5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Średnie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Mycie zębów</c:v>
                </c:pt>
                <c:pt idx="1">
                  <c:v>Mycie rąk</c:v>
                </c:pt>
                <c:pt idx="2">
                  <c:v>Toaleta</c:v>
                </c:pt>
                <c:pt idx="3">
                  <c:v>Golenie</c:v>
                </c:pt>
                <c:pt idx="4">
                  <c:v>Prysznic (8 min)</c:v>
                </c:pt>
                <c:pt idx="5">
                  <c:v>Kąpiel</c:v>
                </c:pt>
                <c:pt idx="6">
                  <c:v>Zmywarka</c:v>
                </c:pt>
                <c:pt idx="7">
                  <c:v>Ręczne mycie naczyń</c:v>
                </c:pt>
                <c:pt idx="8">
                  <c:v>Pralka</c:v>
                </c:pt>
                <c:pt idx="9">
                  <c:v>Trawnik (20 min)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Oszczędne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Mycie zębów</c:v>
                </c:pt>
                <c:pt idx="1">
                  <c:v>Mycie rąk</c:v>
                </c:pt>
                <c:pt idx="2">
                  <c:v>Toaleta</c:v>
                </c:pt>
                <c:pt idx="3">
                  <c:v>Golenie</c:v>
                </c:pt>
                <c:pt idx="4">
                  <c:v>Prysznic (8 min)</c:v>
                </c:pt>
                <c:pt idx="5">
                  <c:v>Kąpiel</c:v>
                </c:pt>
                <c:pt idx="6">
                  <c:v>Zmywarka</c:v>
                </c:pt>
                <c:pt idx="7">
                  <c:v>Ręczne mycie naczyń</c:v>
                </c:pt>
                <c:pt idx="8">
                  <c:v>Pralka</c:v>
                </c:pt>
                <c:pt idx="9">
                  <c:v>Trawnik (20 min)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2696288"/>
        <c:axId val="232693152"/>
        <c:axId val="0"/>
      </c:bar3DChart>
      <c:catAx>
        <c:axId val="2326962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pl-PL"/>
          </a:p>
        </c:txPr>
        <c:crossAx val="232693152"/>
        <c:crosses val="autoZero"/>
        <c:auto val="1"/>
        <c:lblAlgn val="ctr"/>
        <c:lblOffset val="100"/>
        <c:noMultiLvlLbl val="0"/>
      </c:catAx>
      <c:valAx>
        <c:axId val="232693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pl-PL"/>
          </a:p>
        </c:txPr>
        <c:crossAx val="232696288"/>
        <c:crosses val="autoZero"/>
        <c:crossBetween val="between"/>
        <c:majorUnit val="25"/>
      </c:valAx>
    </c:plotArea>
    <c:legend>
      <c:legendPos val="r"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pl-PL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pl-PL" dirty="0" smtClean="0"/>
            <a:t>Chmury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5569A9A5-5FA2-4746-9267-E0AD148B2647}">
      <dgm:prSet/>
      <dgm:spPr/>
      <dgm:t>
        <a:bodyPr/>
        <a:lstStyle/>
        <a:p>
          <a:r>
            <a:rPr lang="pl-PL" dirty="0" smtClean="0"/>
            <a:t>Kondensacja i osadzanie</a:t>
          </a:r>
        </a:p>
      </dgm:t>
    </dgm:pt>
    <dgm:pt modelId="{7500BC22-7CD6-4557-A7E0-63F5DF9A123C}" type="parTrans" cxnId="{37615F5B-5995-449A-B84B-318DE23518E9}">
      <dgm:prSet/>
      <dgm:spPr/>
      <dgm:t>
        <a:bodyPr/>
        <a:lstStyle/>
        <a:p>
          <a:endParaRPr lang="pl-PL"/>
        </a:p>
      </dgm:t>
    </dgm:pt>
    <dgm:pt modelId="{6299F6A5-5C9C-49B2-8C44-C0BA0E3D7A3B}" type="sibTrans" cxnId="{37615F5B-5995-449A-B84B-318DE23518E9}">
      <dgm:prSet/>
      <dgm:spPr/>
      <dgm:t>
        <a:bodyPr/>
        <a:lstStyle/>
        <a:p>
          <a:endParaRPr lang="pl-PL"/>
        </a:p>
      </dgm:t>
    </dgm:pt>
    <dgm:pt modelId="{689E931F-7044-4EED-BC36-D5D97DC45024}">
      <dgm:prSet/>
      <dgm:spPr/>
      <dgm:t>
        <a:bodyPr/>
        <a:lstStyle/>
        <a:p>
          <a:r>
            <a:rPr lang="pl-PL" dirty="0" smtClean="0"/>
            <a:t>Spływanie i przesączanie</a:t>
          </a:r>
        </a:p>
      </dgm:t>
    </dgm:pt>
    <dgm:pt modelId="{690FEA6C-045D-458C-BB52-76DA0081CC1E}" type="parTrans" cxnId="{8545BEC9-EC4F-4BA8-ABE4-016F40191EA8}">
      <dgm:prSet/>
      <dgm:spPr/>
      <dgm:t>
        <a:bodyPr/>
        <a:lstStyle/>
        <a:p>
          <a:endParaRPr lang="pl-PL"/>
        </a:p>
      </dgm:t>
    </dgm:pt>
    <dgm:pt modelId="{B8EDF457-88AF-4E9E-A0E0-299074668D70}" type="sibTrans" cxnId="{8545BEC9-EC4F-4BA8-ABE4-016F40191EA8}">
      <dgm:prSet/>
      <dgm:spPr/>
      <dgm:t>
        <a:bodyPr/>
        <a:lstStyle/>
        <a:p>
          <a:endParaRPr lang="pl-PL"/>
        </a:p>
      </dgm:t>
    </dgm:pt>
    <dgm:pt modelId="{510180B3-597B-4AE3-A048-69D2EBC26C18}">
      <dgm:prSet/>
      <dgm:spPr/>
      <dgm:t>
        <a:bodyPr/>
        <a:lstStyle/>
        <a:p>
          <a:r>
            <a:rPr lang="pl-PL" dirty="0" smtClean="0"/>
            <a:t>Parowanie i transpiracja</a:t>
          </a:r>
        </a:p>
      </dgm:t>
    </dgm:pt>
    <dgm:pt modelId="{3C5E4F28-84E0-4441-99B2-EDA768F4A869}" type="parTrans" cxnId="{2E193C37-13C5-481D-ABBA-3C58057DB58C}">
      <dgm:prSet/>
      <dgm:spPr/>
      <dgm:t>
        <a:bodyPr/>
        <a:lstStyle/>
        <a:p>
          <a:endParaRPr lang="pl-PL"/>
        </a:p>
      </dgm:t>
    </dgm:pt>
    <dgm:pt modelId="{3E800CD1-34C0-4570-B63C-BE8A15A4C7FF}" type="sibTrans" cxnId="{2E193C37-13C5-481D-ABBA-3C58057DB58C}">
      <dgm:prSet/>
      <dgm:spPr/>
      <dgm:t>
        <a:bodyPr/>
        <a:lstStyle/>
        <a:p>
          <a:endParaRPr lang="pl-PL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53EBFC4E-ABD9-419D-92F6-B54ED717BC72}" type="pres">
      <dgm:prSet presAssocID="{5569A9A5-5FA2-4746-9267-E0AD148B264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2B5B474-B972-41C9-A695-C7E68761062D}" type="pres">
      <dgm:prSet presAssocID="{6299F6A5-5C9C-49B2-8C44-C0BA0E3D7A3B}" presName="sibTrans" presStyleLbl="sibTrans2D1" presStyleIdx="1" presStyleCnt="4"/>
      <dgm:spPr/>
      <dgm:t>
        <a:bodyPr/>
        <a:lstStyle/>
        <a:p>
          <a:endParaRPr lang="pl-PL"/>
        </a:p>
      </dgm:t>
    </dgm:pt>
    <dgm:pt modelId="{29467DB5-792B-4D96-A8EB-3E1C6FF1311D}" type="pres">
      <dgm:prSet presAssocID="{6299F6A5-5C9C-49B2-8C44-C0BA0E3D7A3B}" presName="connectorText" presStyleLbl="sibTrans2D1" presStyleIdx="1" presStyleCnt="4"/>
      <dgm:spPr/>
      <dgm:t>
        <a:bodyPr/>
        <a:lstStyle/>
        <a:p>
          <a:endParaRPr lang="pl-PL"/>
        </a:p>
      </dgm:t>
    </dgm:pt>
    <dgm:pt modelId="{9AD4A690-22DB-421C-A672-7181B8B048D4}" type="pres">
      <dgm:prSet presAssocID="{689E931F-7044-4EED-BC36-D5D97DC4502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246755F-04DA-4819-9620-A541311E3717}" type="pres">
      <dgm:prSet presAssocID="{B8EDF457-88AF-4E9E-A0E0-299074668D70}" presName="sibTrans" presStyleLbl="sibTrans2D1" presStyleIdx="2" presStyleCnt="4"/>
      <dgm:spPr/>
      <dgm:t>
        <a:bodyPr/>
        <a:lstStyle/>
        <a:p>
          <a:endParaRPr lang="pl-PL"/>
        </a:p>
      </dgm:t>
    </dgm:pt>
    <dgm:pt modelId="{91E477E9-F120-43D2-9D9B-E883328CD947}" type="pres">
      <dgm:prSet presAssocID="{B8EDF457-88AF-4E9E-A0E0-299074668D70}" presName="connectorText" presStyleLbl="sibTrans2D1" presStyleIdx="2" presStyleCnt="4"/>
      <dgm:spPr/>
      <dgm:t>
        <a:bodyPr/>
        <a:lstStyle/>
        <a:p>
          <a:endParaRPr lang="pl-PL"/>
        </a:p>
      </dgm:t>
    </dgm:pt>
    <dgm:pt modelId="{EBB09B11-6E87-43EA-AA4E-517A6CE8F587}" type="pres">
      <dgm:prSet presAssocID="{510180B3-597B-4AE3-A048-69D2EBC26C1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0B643A-77BB-4E12-AC4F-1FEE2CEEE29E}" type="pres">
      <dgm:prSet presAssocID="{3E800CD1-34C0-4570-B63C-BE8A15A4C7FF}" presName="sibTrans" presStyleLbl="sibTrans2D1" presStyleIdx="3" presStyleCnt="4"/>
      <dgm:spPr/>
      <dgm:t>
        <a:bodyPr/>
        <a:lstStyle/>
        <a:p>
          <a:endParaRPr lang="pl-PL"/>
        </a:p>
      </dgm:t>
    </dgm:pt>
    <dgm:pt modelId="{16D9BB06-5E5A-4EB9-B1BD-7B839D9FF4F9}" type="pres">
      <dgm:prSet presAssocID="{3E800CD1-34C0-4570-B63C-BE8A15A4C7FF}" presName="connectorText" presStyleLbl="sibTrans2D1" presStyleIdx="3" presStyleCnt="4"/>
      <dgm:spPr/>
      <dgm:t>
        <a:bodyPr/>
        <a:lstStyle/>
        <a:p>
          <a:endParaRPr lang="pl-PL"/>
        </a:p>
      </dgm:t>
    </dgm:pt>
  </dgm:ptLst>
  <dgm:cxnLst>
    <dgm:cxn modelId="{9DC31456-7956-485B-A0B1-8BD2A057B184}" type="presOf" srcId="{6299F6A5-5C9C-49B2-8C44-C0BA0E3D7A3B}" destId="{F2B5B474-B972-41C9-A695-C7E68761062D}" srcOrd="0" destOrd="0" presId="urn:microsoft.com/office/officeart/2005/8/layout/cycle2"/>
    <dgm:cxn modelId="{FC1C78D2-2956-4FD8-AF31-33A245F8DDA5}" type="presOf" srcId="{510180B3-597B-4AE3-A048-69D2EBC26C18}" destId="{EBB09B11-6E87-43EA-AA4E-517A6CE8F587}" srcOrd="0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C3F42160-ECEC-4085-A848-062EF63AEF9E}" type="presOf" srcId="{5569A9A5-5FA2-4746-9267-E0AD148B2647}" destId="{53EBFC4E-ABD9-419D-92F6-B54ED717BC72}" srcOrd="0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2E193C37-13C5-481D-ABBA-3C58057DB58C}" srcId="{04DF7816-1EAD-4FA3-BAE6-16649A7D2E80}" destId="{510180B3-597B-4AE3-A048-69D2EBC26C18}" srcOrd="3" destOrd="0" parTransId="{3C5E4F28-84E0-4441-99B2-EDA768F4A869}" sibTransId="{3E800CD1-34C0-4570-B63C-BE8A15A4C7FF}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37615F5B-5995-449A-B84B-318DE23518E9}" srcId="{04DF7816-1EAD-4FA3-BAE6-16649A7D2E80}" destId="{5569A9A5-5FA2-4746-9267-E0AD148B2647}" srcOrd="1" destOrd="0" parTransId="{7500BC22-7CD6-4557-A7E0-63F5DF9A123C}" sibTransId="{6299F6A5-5C9C-49B2-8C44-C0BA0E3D7A3B}"/>
    <dgm:cxn modelId="{8545BEC9-EC4F-4BA8-ABE4-016F40191EA8}" srcId="{04DF7816-1EAD-4FA3-BAE6-16649A7D2E80}" destId="{689E931F-7044-4EED-BC36-D5D97DC45024}" srcOrd="2" destOrd="0" parTransId="{690FEA6C-045D-458C-BB52-76DA0081CC1E}" sibTransId="{B8EDF457-88AF-4E9E-A0E0-299074668D70}"/>
    <dgm:cxn modelId="{8FA07BD8-DFC8-435A-B914-56FB4BF2AF94}" type="presOf" srcId="{689E931F-7044-4EED-BC36-D5D97DC45024}" destId="{9AD4A690-22DB-421C-A672-7181B8B048D4}" srcOrd="0" destOrd="0" presId="urn:microsoft.com/office/officeart/2005/8/layout/cycle2"/>
    <dgm:cxn modelId="{5BF97A03-1E7B-401B-9FAF-45CE4E45F8AF}" type="presOf" srcId="{B8EDF457-88AF-4E9E-A0E0-299074668D70}" destId="{91E477E9-F120-43D2-9D9B-E883328CD947}" srcOrd="1" destOrd="0" presId="urn:microsoft.com/office/officeart/2005/8/layout/cycle2"/>
    <dgm:cxn modelId="{94AE97AF-BA39-4956-8AC5-07424696F781}" type="presOf" srcId="{3E800CD1-34C0-4570-B63C-BE8A15A4C7FF}" destId="{16D9BB06-5E5A-4EB9-B1BD-7B839D9FF4F9}" srcOrd="1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C3F1A898-CA10-4956-A2FB-8A8017759554}" type="presOf" srcId="{6299F6A5-5C9C-49B2-8C44-C0BA0E3D7A3B}" destId="{29467DB5-792B-4D96-A8EB-3E1C6FF1311D}" srcOrd="1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7E3CADA5-FC5D-42B5-AADB-70FD88C689C3}" type="presOf" srcId="{3E800CD1-34C0-4570-B63C-BE8A15A4C7FF}" destId="{BE0B643A-77BB-4E12-AC4F-1FEE2CEEE29E}" srcOrd="0" destOrd="0" presId="urn:microsoft.com/office/officeart/2005/8/layout/cycle2"/>
    <dgm:cxn modelId="{D9CF94D4-2149-44D7-9BC9-0C5E50938C6C}" type="presOf" srcId="{B8EDF457-88AF-4E9E-A0E0-299074668D70}" destId="{3246755F-04DA-4819-9620-A541311E3717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6F982C08-A55F-4125-801A-56C1EC35A136}" type="presParOf" srcId="{FD6FC5C9-1209-493D-B612-5BC01209566E}" destId="{53EBFC4E-ABD9-419D-92F6-B54ED717BC72}" srcOrd="2" destOrd="0" presId="urn:microsoft.com/office/officeart/2005/8/layout/cycle2"/>
    <dgm:cxn modelId="{AB502223-20B7-4BCF-95E1-2664C12DEACC}" type="presParOf" srcId="{FD6FC5C9-1209-493D-B612-5BC01209566E}" destId="{F2B5B474-B972-41C9-A695-C7E68761062D}" srcOrd="3" destOrd="0" presId="urn:microsoft.com/office/officeart/2005/8/layout/cycle2"/>
    <dgm:cxn modelId="{393E0B89-13ED-4D55-A6CF-009A22011530}" type="presParOf" srcId="{F2B5B474-B972-41C9-A695-C7E68761062D}" destId="{29467DB5-792B-4D96-A8EB-3E1C6FF1311D}" srcOrd="0" destOrd="0" presId="urn:microsoft.com/office/officeart/2005/8/layout/cycle2"/>
    <dgm:cxn modelId="{06D9AEAF-08A8-49B2-B486-07005E861696}" type="presParOf" srcId="{FD6FC5C9-1209-493D-B612-5BC01209566E}" destId="{9AD4A690-22DB-421C-A672-7181B8B048D4}" srcOrd="4" destOrd="0" presId="urn:microsoft.com/office/officeart/2005/8/layout/cycle2"/>
    <dgm:cxn modelId="{F824B2AC-FB80-48AE-9B86-421A2FA903DA}" type="presParOf" srcId="{FD6FC5C9-1209-493D-B612-5BC01209566E}" destId="{3246755F-04DA-4819-9620-A541311E3717}" srcOrd="5" destOrd="0" presId="urn:microsoft.com/office/officeart/2005/8/layout/cycle2"/>
    <dgm:cxn modelId="{0CABDDF4-8B03-41B6-9878-12A45DC0D0CA}" type="presParOf" srcId="{3246755F-04DA-4819-9620-A541311E3717}" destId="{91E477E9-F120-43D2-9D9B-E883328CD947}" srcOrd="0" destOrd="0" presId="urn:microsoft.com/office/officeart/2005/8/layout/cycle2"/>
    <dgm:cxn modelId="{AAA07C15-3C3D-4AA0-854B-05070260DBED}" type="presParOf" srcId="{FD6FC5C9-1209-493D-B612-5BC01209566E}" destId="{EBB09B11-6E87-43EA-AA4E-517A6CE8F587}" srcOrd="6" destOrd="0" presId="urn:microsoft.com/office/officeart/2005/8/layout/cycle2"/>
    <dgm:cxn modelId="{55FAFB2A-EF19-4B57-89E4-0E7A57E7B3BD}" type="presParOf" srcId="{FD6FC5C9-1209-493D-B612-5BC01209566E}" destId="{BE0B643A-77BB-4E12-AC4F-1FEE2CEEE29E}" srcOrd="7" destOrd="0" presId="urn:microsoft.com/office/officeart/2005/8/layout/cycle2"/>
    <dgm:cxn modelId="{EF2FBCEB-700A-4E0C-A182-FC4DD179E412}" type="presParOf" srcId="{BE0B643A-77BB-4E12-AC4F-1FEE2CEEE29E}" destId="{16D9BB06-5E5A-4EB9-B1BD-7B839D9FF4F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68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50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Oszczędzanie wody </a:t>
            </a:r>
            <a:r>
              <a:rPr lang="pl-PL" smtClean="0"/>
              <a:t>a </a:t>
            </a:r>
            <a:r>
              <a:rPr lang="pl-PL" smtClean="0"/>
              <a:t>kształt </a:t>
            </a:r>
            <a:r>
              <a:rPr lang="pl-PL" dirty="0" smtClean="0"/>
              <a:t>krajobrazu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Ekonomiczne rozwiązania dla regionów podgórskich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Nawadnianie kroplowe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Zasilanie gleby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 wschodzie stanu Washington roczne straty spowodowane ulewami wynoszą ponad 10 ton ziemi na jednym akrze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48814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chemeClr val="accent1"/>
                </a:solidFill>
              </a:rPr>
              <a:t>Źródło: </a:t>
            </a:r>
            <a:r>
              <a:rPr lang="pl-PL" sz="1200" i="1" dirty="0" smtClean="0">
                <a:solidFill>
                  <a:schemeClr val="accent1"/>
                </a:solidFill>
              </a:rPr>
              <a:t>Atlas of U.S. </a:t>
            </a:r>
            <a:r>
              <a:rPr lang="pl-PL" sz="1200" i="1" dirty="0" err="1" smtClean="0">
                <a:solidFill>
                  <a:schemeClr val="accent1"/>
                </a:solidFill>
              </a:rPr>
              <a:t>Environmental</a:t>
            </a:r>
            <a:r>
              <a:rPr lang="pl-PL" sz="1200" i="1" dirty="0" smtClean="0">
                <a:solidFill>
                  <a:schemeClr val="accent1"/>
                </a:solidFill>
              </a:rPr>
              <a:t> </a:t>
            </a:r>
            <a:r>
              <a:rPr lang="pl-PL" sz="1200" i="1" dirty="0" err="1" smtClean="0">
                <a:solidFill>
                  <a:schemeClr val="accent1"/>
                </a:solidFill>
              </a:rPr>
              <a:t>Issues</a:t>
            </a:r>
            <a:r>
              <a:rPr lang="pl-PL" sz="1200" dirty="0" smtClean="0">
                <a:solidFill>
                  <a:schemeClr val="accent1"/>
                </a:solidFill>
              </a:rPr>
              <a:t>, Mason &amp; Mason, 1990</a:t>
            </a:r>
            <a:endParaRPr lang="pl-PL" sz="1200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Tolerują zakresy temperatur</a:t>
            </a:r>
          </a:p>
          <a:p>
            <a:r>
              <a:rPr lang="pl-PL" dirty="0" smtClean="0"/>
              <a:t>Tolerują suszę</a:t>
            </a:r>
          </a:p>
          <a:p>
            <a:r>
              <a:rPr lang="pl-PL" dirty="0" smtClean="0"/>
              <a:t>Zapobieganie erozji</a:t>
            </a:r>
          </a:p>
          <a:p>
            <a:r>
              <a:rPr lang="pl-PL" dirty="0" smtClean="0"/>
              <a:t>Wspieranie naturalnego ekosystemu</a:t>
            </a:r>
          </a:p>
          <a:p>
            <a:r>
              <a:rPr lang="pl-PL" dirty="0" smtClean="0"/>
              <a:t>Przyciąganie owadów zapylających</a:t>
            </a:r>
          </a:p>
          <a:p>
            <a:r>
              <a:rPr lang="pl-PL" dirty="0" smtClean="0"/>
              <a:t>Niewielkie wymagania pielęgnacyjne</a:t>
            </a:r>
          </a:p>
          <a:p>
            <a:r>
              <a:rPr lang="pl-PL" dirty="0" smtClean="0"/>
              <a:t>Odporność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Zakres temperatur</a:t>
            </a:r>
            <a:endParaRPr lang="pl-PL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2223518"/>
              </p:ext>
            </p:extLst>
          </p:nvPr>
        </p:nvGraphicFramePr>
        <p:xfrm>
          <a:off x="1252930" y="2971800"/>
          <a:ext cx="677703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670"/>
                <a:gridCol w="1295400"/>
                <a:gridCol w="1371600"/>
                <a:gridCol w="1219200"/>
                <a:gridCol w="1248165"/>
              </a:tblGrid>
              <a:tr h="370840">
                <a:tc>
                  <a:txBody>
                    <a:bodyPr/>
                    <a:lstStyle/>
                    <a:p>
                      <a:endParaRPr lang="pl-PL" noProof="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l-PL" noProof="0" dirty="0" smtClean="0"/>
                        <a:t>Temperatury sezonowe</a:t>
                      </a:r>
                      <a:endParaRPr lang="pl-PL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Zima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Wiosna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Lato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Jesień</a:t>
                      </a:r>
                      <a:endParaRPr lang="pl-PL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Minimalne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18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41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73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43</a:t>
                      </a:r>
                      <a:endParaRPr lang="pl-PL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Średnie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29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57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89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54</a:t>
                      </a:r>
                      <a:endParaRPr lang="pl-PL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Maksymalne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40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72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105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65</a:t>
                      </a:r>
                      <a:endParaRPr lang="pl-PL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pl-PL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2508" y="5914863"/>
            <a:ext cx="3974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rgbClr val="7030A0"/>
                </a:solidFill>
              </a:rPr>
              <a:t>Zdjęcia dzięki uprzejmości </a:t>
            </a:r>
            <a:r>
              <a:rPr lang="pl-PL" sz="1200" dirty="0" err="1" smtClean="0">
                <a:solidFill>
                  <a:srgbClr val="7030A0"/>
                </a:solidFill>
              </a:rPr>
              <a:t>Rugged</a:t>
            </a:r>
            <a:r>
              <a:rPr lang="pl-PL" sz="1200" dirty="0" smtClean="0">
                <a:solidFill>
                  <a:srgbClr val="7030A0"/>
                </a:solidFill>
              </a:rPr>
              <a:t> Country </a:t>
            </a:r>
            <a:r>
              <a:rPr lang="pl-PL" sz="1200" dirty="0" err="1" smtClean="0">
                <a:solidFill>
                  <a:srgbClr val="7030A0"/>
                </a:solidFill>
              </a:rPr>
              <a:t>Plants</a:t>
            </a:r>
            <a:endParaRPr lang="pl-PL" sz="1200" dirty="0">
              <a:solidFill>
                <a:srgbClr val="7030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</p:spPr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Wyzwania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Wysokie temperatury</a:t>
            </a:r>
          </a:p>
          <a:p>
            <a:r>
              <a:rPr lang="pl-PL" dirty="0" smtClean="0"/>
              <a:t>Niskie temperatury</a:t>
            </a:r>
          </a:p>
          <a:p>
            <a:r>
              <a:rPr lang="pl-PL" dirty="0" smtClean="0"/>
              <a:t>Krótsze okresy wegetacji</a:t>
            </a:r>
          </a:p>
          <a:p>
            <a:r>
              <a:rPr lang="pl-PL" dirty="0" smtClean="0"/>
              <a:t>Wysuszające wiatry</a:t>
            </a:r>
          </a:p>
          <a:p>
            <a:r>
              <a:rPr lang="pl-PL" dirty="0" smtClean="0"/>
              <a:t>Powodzie/susze</a:t>
            </a:r>
          </a:p>
          <a:p>
            <a:r>
              <a:rPr lang="pl-PL" dirty="0" smtClean="0"/>
              <a:t>Gleba niskiej jakości</a:t>
            </a:r>
          </a:p>
          <a:p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</a:p>
          <a:p>
            <a:r>
              <a:rPr lang="pl-PL" dirty="0" smtClean="0"/>
              <a:t>Stosowanie roślin odpornych na suszę</a:t>
            </a:r>
          </a:p>
          <a:p>
            <a:r>
              <a:rPr lang="pl-PL" dirty="0" smtClean="0"/>
              <a:t>Zasilanie gleby</a:t>
            </a:r>
          </a:p>
          <a:p>
            <a:r>
              <a:rPr lang="pl-PL" dirty="0" smtClean="0"/>
              <a:t>Rośliny rodzime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Struktury</a:t>
            </a:r>
          </a:p>
          <a:p>
            <a:pPr lvl="1"/>
            <a:r>
              <a:rPr lang="pl-PL" dirty="0" smtClean="0"/>
              <a:t>Płoty</a:t>
            </a:r>
          </a:p>
          <a:p>
            <a:pPr lvl="1"/>
            <a:r>
              <a:rPr lang="pl-PL" dirty="0" smtClean="0"/>
              <a:t>Ściany</a:t>
            </a:r>
            <a:endParaRPr lang="pl-PL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Rośliny</a:t>
            </a:r>
          </a:p>
          <a:p>
            <a:pPr lvl="1"/>
            <a:r>
              <a:rPr lang="pl-PL" dirty="0" smtClean="0"/>
              <a:t>Drzewa</a:t>
            </a:r>
          </a:p>
          <a:p>
            <a:pPr lvl="1"/>
            <a:r>
              <a:rPr lang="pl-PL" dirty="0" smtClean="0"/>
              <a:t>Żywopłoty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Cykl wodny</a:t>
            </a:r>
            <a:endParaRPr lang="pl-PL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5680647"/>
              </p:ext>
            </p:extLst>
          </p:nvPr>
        </p:nvGraphicFramePr>
        <p:xfrm>
          <a:off x="20574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Zużycie wody</a:t>
            </a:r>
            <a:endParaRPr lang="pl-PL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5569743"/>
              </p:ext>
            </p:extLst>
          </p:nvPr>
        </p:nvGraphicFramePr>
        <p:xfrm>
          <a:off x="914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Sadzenie roślin zatrzymujących wodę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Brak dodatkowego nawadniania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B" id="{F6C0CA98-A5AC-46FD-BA79-F1945F79D869}" vid="{BB5A46EF-D36B-4BBE-9BA7-3B199F8576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>Au PDF review</Stag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6D7C55-960A-4A04-90DF-18BDB1EDC2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0F1D61-12F4-46DD-87DA-A05B28F3D050}">
  <ds:schemaRefs>
    <ds:schemaRef ds:uri="http://schemas.microsoft.com/office/2006/metadata/propertie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2BD977B8-D2BC-4E1B-B3A1-F52EDAF730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WaterSavingB</Template>
  <TotalTime>17</TotalTime>
  <Words>292</Words>
  <Application>Microsoft Office PowerPoint</Application>
  <PresentationFormat>Pokaz na ekranie (4:3)</PresentationFormat>
  <Paragraphs>109</Paragraphs>
  <Slides>14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8" baseType="lpstr">
      <vt:lpstr>Calibri</vt:lpstr>
      <vt:lpstr>Century Gothic</vt:lpstr>
      <vt:lpstr>Wingdings 2</vt:lpstr>
      <vt:lpstr>Austin</vt:lpstr>
      <vt:lpstr>Oszczędzanie wody a kształt krajobrazu</vt:lpstr>
      <vt:lpstr>Wyzwania</vt:lpstr>
      <vt:lpstr>Rozwiązania</vt:lpstr>
      <vt:lpstr>Wiatrochrony</vt:lpstr>
      <vt:lpstr>Wiatrochrony</vt:lpstr>
      <vt:lpstr>Cykl wodny</vt:lpstr>
      <vt:lpstr>Zużycie wody</vt:lpstr>
      <vt:lpstr>Rośliny odporne na suszę</vt:lpstr>
      <vt:lpstr>Rośliny odporne na suszę</vt:lpstr>
      <vt:lpstr>Rośliny odporne na suszę</vt:lpstr>
      <vt:lpstr>Zasilanie gleby</vt:lpstr>
      <vt:lpstr>Rośliny rodzime</vt:lpstr>
      <vt:lpstr>Zakres temperatur</vt:lpstr>
      <vt:lpstr>Rośliny rodzime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Oszczędzanie wody a kształt krajobrazu</dc:title>
  <cp:lastModifiedBy>Sidney Higa</cp:lastModifiedBy>
  <cp:revision>4</cp:revision>
  <dcterms:created xsi:type="dcterms:W3CDTF">2012-11-20T21:17:04Z</dcterms:created>
  <dcterms:modified xsi:type="dcterms:W3CDTF">2013-03-05T08:05:30Z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